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3"/>
  </p:notesMasterIdLst>
  <p:sldIdLst>
    <p:sldId id="434" r:id="rId3"/>
    <p:sldId id="1106" r:id="rId4"/>
    <p:sldId id="1127" r:id="rId5"/>
    <p:sldId id="1152" r:id="rId6"/>
    <p:sldId id="1148" r:id="rId7"/>
    <p:sldId id="1149" r:id="rId8"/>
    <p:sldId id="1146" r:id="rId9"/>
    <p:sldId id="1153" r:id="rId10"/>
    <p:sldId id="1125" r:id="rId11"/>
    <p:sldId id="1143" r:id="rId12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3" autoAdjust="0"/>
    <p:restoredTop sz="94660"/>
  </p:normalViewPr>
  <p:slideViewPr>
    <p:cSldViewPr snapToGrid="0">
      <p:cViewPr varScale="1">
        <p:scale>
          <a:sx n="99" d="100"/>
          <a:sy n="99" d="100"/>
        </p:scale>
        <p:origin x="10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11/19/2025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331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055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01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8591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098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S2-2511224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#172 Dallas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November 17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November 21,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SA2#173 (Goa)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SA2#173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</a:t>
            </a:r>
            <a:r>
              <a:rPr lang="en-US" sz="1400" dirty="0" smtClean="0">
                <a:solidFill>
                  <a:schemeClr val="tx2"/>
                </a:solidFill>
              </a:rPr>
              <a:t>Agenda Item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rgbClr val="FF0000"/>
                </a:solidFill>
              </a:rPr>
              <a:t>FASMO criteria will be </a:t>
            </a:r>
            <a:r>
              <a:rPr lang="en-US" sz="1400" dirty="0" smtClean="0">
                <a:solidFill>
                  <a:srgbClr val="FF0000"/>
                </a:solidFill>
              </a:rPr>
              <a:t>enforced</a:t>
            </a:r>
            <a:endParaRPr lang="en-US" sz="1400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</a:t>
            </a:r>
            <a:r>
              <a:rPr lang="en-US" sz="1400" dirty="0" smtClean="0">
                <a:solidFill>
                  <a:srgbClr val="FF0000"/>
                </a:solidFill>
              </a:rPr>
              <a:t>2</a:t>
            </a:r>
            <a:r>
              <a:rPr lang="en-US" sz="1400" dirty="0" smtClean="0">
                <a:solidFill>
                  <a:schemeClr val="tx2"/>
                </a:solidFill>
              </a:rPr>
              <a:t> </a:t>
            </a:r>
            <a:r>
              <a:rPr lang="en-US" sz="1400" dirty="0">
                <a:solidFill>
                  <a:schemeClr val="tx2"/>
                </a:solidFill>
              </a:rPr>
              <a:t>per company per </a:t>
            </a:r>
            <a:r>
              <a:rPr lang="en-US" sz="1400" dirty="0" smtClean="0">
                <a:solidFill>
                  <a:schemeClr val="tx2"/>
                </a:solidFill>
              </a:rPr>
              <a:t>Agenda Item, 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rgbClr val="FF0000"/>
                </a:solidFill>
              </a:rPr>
              <a:t>FASMO criteria will be enforced</a:t>
            </a:r>
            <a:endParaRPr lang="en-US" sz="1400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20.X: Approved WIDs and SIDs (including TEI20 items </a:t>
            </a:r>
            <a:r>
              <a:rPr lang="en-US" sz="1600" dirty="0">
                <a:solidFill>
                  <a:schemeClr val="tx2"/>
                </a:solidFill>
              </a:rPr>
              <a:t>already approved)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TEI20 proposals for </a:t>
            </a:r>
            <a:r>
              <a:rPr lang="en-US" sz="1600" dirty="0" smtClean="0">
                <a:solidFill>
                  <a:schemeClr val="tx2"/>
                </a:solidFill>
              </a:rPr>
              <a:t>approval</a:t>
            </a:r>
            <a:endParaRPr 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403072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30 January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30 January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02 February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09 February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0430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13 February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1200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13 February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1300</a:t>
                      </a:r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2450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243" y="281200"/>
            <a:ext cx="7981127" cy="929308"/>
          </a:xfrm>
        </p:spPr>
        <p:txBody>
          <a:bodyPr wrap="square" anchor="ctr"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SA2 and SA meeting dates for </a:t>
            </a:r>
            <a:r>
              <a:rPr lang="en-US" sz="3200" dirty="0" smtClean="0">
                <a:solidFill>
                  <a:schemeClr val="tx1"/>
                </a:solidFill>
              </a:rPr>
              <a:t>2025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and 2026</a:t>
            </a:r>
            <a:endParaRPr lang="en-US" sz="3200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791472"/>
              </p:ext>
            </p:extLst>
          </p:nvPr>
        </p:nvGraphicFramePr>
        <p:xfrm>
          <a:off x="1019331" y="1581564"/>
          <a:ext cx="9998439" cy="46833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2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7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96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 2025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SA2#171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13,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17,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Wuhan, China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17,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Dallas,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09,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12,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Baltimore,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February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09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February 13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Goa, India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10,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13,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April 13,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April 17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Europe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 18,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May 22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617711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09,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12,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Singapore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SA2#176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August 24,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August 28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77854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15,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18,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</a:t>
                      </a:r>
                      <a:r>
                        <a:rPr lang="en-US" sz="1400" b="0" i="0" u="none" strike="noStrike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Spain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430362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October 12,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October 16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518575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November 16,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November 20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Calgary,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Canada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78637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08,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11,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Boston, USA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308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Stage-2 freeze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Jun </a:t>
            </a:r>
            <a:r>
              <a:rPr lang="en-US" sz="1800" dirty="0"/>
              <a:t>2026 (&gt;=80</a:t>
            </a:r>
            <a:r>
              <a:rPr lang="en-US" sz="1800" dirty="0" smtClean="0"/>
              <a:t>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Sep </a:t>
            </a:r>
            <a:r>
              <a:rPr lang="en-US" sz="1800" dirty="0"/>
              <a:t>2026 (100%)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Study Item deadlines</a:t>
            </a:r>
          </a:p>
          <a:p>
            <a:pPr lvl="1">
              <a:lnSpc>
                <a:spcPct val="110000"/>
              </a:lnSpc>
              <a:defRPr/>
            </a:pPr>
            <a:endParaRPr lang="en-US" sz="16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/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Study deadline </a:t>
            </a:r>
            <a:r>
              <a:rPr lang="en-US" sz="1800" dirty="0"/>
              <a:t>A applies to </a:t>
            </a:r>
            <a:r>
              <a:rPr lang="en-US" sz="1800" dirty="0" smtClean="0"/>
              <a:t>FS_5GSAT_Ph4_ARC, </a:t>
            </a:r>
            <a:r>
              <a:rPr lang="en-US" sz="1800" dirty="0" err="1" smtClean="0"/>
              <a:t>FS_Sensing_ARC</a:t>
            </a:r>
            <a:r>
              <a:rPr lang="en-US" sz="1800" dirty="0" smtClean="0"/>
              <a:t>, FS_AIML_CN_Ph2 and FS_EnergySys_Ph2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Study deadline B applies </a:t>
            </a:r>
            <a:r>
              <a:rPr lang="en-US" sz="1800" dirty="0"/>
              <a:t>to FS_AmbientIoT_Ph2_ARC, </a:t>
            </a:r>
            <a:r>
              <a:rPr lang="en-GB" sz="1800" dirty="0"/>
              <a:t>FS_NG_RTC_Ph3_ARC and FS_SMS2EC_ARC</a:t>
            </a:r>
            <a:endParaRPr lang="en-US" sz="1800" dirty="0"/>
          </a:p>
          <a:p>
            <a:pPr>
              <a:lnSpc>
                <a:spcPct val="110000"/>
              </a:lnSpc>
              <a:defRPr/>
            </a:pPr>
            <a:r>
              <a:rPr lang="en-US" sz="1800" b="1" dirty="0" smtClean="0"/>
              <a:t>No exceptions </a:t>
            </a:r>
            <a:r>
              <a:rPr lang="en-US" sz="1800" dirty="0" smtClean="0"/>
              <a:t>are expected to the Stage 2 100% freeze as Stage 3 group require sufficient time for their work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This means it is essential that normative work starts promptly after the respective study deadlines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948055"/>
              </p:ext>
            </p:extLst>
          </p:nvPr>
        </p:nvGraphicFramePr>
        <p:xfrm>
          <a:off x="701282" y="2919408"/>
          <a:ext cx="10796520" cy="13411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79652">
                  <a:extLst>
                    <a:ext uri="{9D8B030D-6E8A-4147-A177-3AD203B41FA5}">
                      <a16:colId xmlns:a16="http://schemas.microsoft.com/office/drawing/2014/main" val="377968864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98540016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671966946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643379344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75775317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3859934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101785318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259018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06768302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5943043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89856101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#168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</a:t>
                      </a:r>
                      <a:r>
                        <a:rPr lang="en-GB" sz="1400" b="1" u="none" strike="noStrike" dirty="0" smtClean="0">
                          <a:effectLst/>
                        </a:rPr>
                        <a:t>#170 </a:t>
                      </a:r>
                      <a:r>
                        <a:rPr lang="en-GB" sz="1400" b="1" u="none" strike="noStrike" dirty="0">
                          <a:effectLst/>
                        </a:rPr>
                        <a:t>Fukuoka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#170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#171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#172 Dallas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Feb #173 India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#174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#175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#176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178290784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A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B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59266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In this (November 2025)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The FS_5GSAT_Ph4_ARC, </a:t>
            </a:r>
            <a:r>
              <a:rPr lang="en-US" sz="1600" dirty="0" err="1" smtClean="0"/>
              <a:t>FS_Sensing_ARC</a:t>
            </a:r>
            <a:r>
              <a:rPr lang="en-US" sz="1600" dirty="0" smtClean="0"/>
              <a:t>, FS_AIML_CN_Ph2 and FS_EnergySys_Ph2 studies are due to complete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Need to determine the status of these studies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Discuss and approve WID’s based on the conclusions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Discuss how to handle aspects that do not have conclusions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In the Goa (February 2025)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The </a:t>
            </a:r>
            <a:r>
              <a:rPr lang="en-US" sz="1600" dirty="0"/>
              <a:t>FS_AmbientIoT_Ph2_ARC, </a:t>
            </a:r>
            <a:r>
              <a:rPr lang="en-GB" sz="1600" dirty="0"/>
              <a:t>FS_NG_RTC_Ph3_ARC and </a:t>
            </a:r>
            <a:r>
              <a:rPr lang="en-GB" sz="1600" dirty="0" smtClean="0"/>
              <a:t>FS_SMS2EC_ARC studies are due to complete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Need to determine the status of these studies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Discuss and approve WID’s based on the conclusions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Discuss how to handle aspects that do not have </a:t>
            </a:r>
            <a:r>
              <a:rPr lang="en-US" sz="1600" dirty="0" smtClean="0"/>
              <a:t>conclusions</a:t>
            </a:r>
            <a:endParaRPr lang="en-US" sz="1600" dirty="0"/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Any study work on the FS_5GSAT_Ph4_ARC</a:t>
            </a:r>
            <a:r>
              <a:rPr lang="en-US" sz="1600" dirty="0"/>
              <a:t>, </a:t>
            </a:r>
            <a:r>
              <a:rPr lang="en-US" sz="1600" dirty="0" err="1"/>
              <a:t>FS_Sensing_ARC</a:t>
            </a:r>
            <a:r>
              <a:rPr lang="en-US" sz="1600" dirty="0"/>
              <a:t>, FS_AIML_CN_Ph2 and FS_EnergySys_Ph2 </a:t>
            </a:r>
            <a:r>
              <a:rPr lang="en-US" sz="1600" dirty="0" smtClean="0"/>
              <a:t>studies continued after November (see above) needs to be complete and the WID(s) updated based on these</a:t>
            </a:r>
            <a:endParaRPr lang="en-US" sz="16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106625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6G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Previously endorsed high level plan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SA2#170 August 2025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to provide justification and clarification of Work Task scope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During the meeting assess for each WT whether Key Issue submission can start in the next meeting 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200" dirty="0"/>
              <a:t>(Drafting of Key Issues during the meeting is not precluded)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Document agreed Work Task scope updates in an annex of the TR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on architectural assumptions and principles, with a focus on WT’s in August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SA2#171 October 2025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Start Key Issue discussions for Work Tasks identified in previous meeting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For the Work Tasks not identified in previous meeting as ready for Key Issues, continue 1. 2. and 3. above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on architectural assumptions and principles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SA2#172 November 2025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Continue as in SA2#171 for Work Tasks and Key Issues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Completion of Key Issues, Arch assumptions and principles is in general targeted for the end of this meeting unless there are dependencies on other WG’s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Update Study Item Description with updated Work Task descriptions from the TR annex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Add TU estimates and completion date to the SID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on architectural assumptions and </a:t>
            </a:r>
            <a:r>
              <a:rPr lang="en-US" sz="1200" dirty="0" smtClean="0"/>
              <a:t>principles</a:t>
            </a:r>
            <a:endParaRPr lang="en-US" sz="3200" dirty="0"/>
          </a:p>
          <a:p>
            <a:pPr lvl="1">
              <a:lnSpc>
                <a:spcPct val="110000"/>
              </a:lnSpc>
              <a:defRPr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1676021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</a:rPr>
              <a:t>Rel-20 </a:t>
            </a:r>
            <a:r>
              <a:rPr lang="en-US" sz="3600" dirty="0" smtClean="0">
                <a:solidFill>
                  <a:schemeClr val="tx1"/>
                </a:solidFill>
              </a:rPr>
              <a:t>planning – 6G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At some point it is expected that some 6G topics will need to be scheduled in parallel with other 6G topics</a:t>
            </a:r>
          </a:p>
          <a:p>
            <a:pPr>
              <a:lnSpc>
                <a:spcPct val="110000"/>
              </a:lnSpc>
              <a:defRPr/>
            </a:pPr>
            <a:r>
              <a:rPr lang="en-US" sz="2000" strike="sngStrike" dirty="0" smtClean="0"/>
              <a:t>This need not happen for the February meeting (SA2#173 Goa)</a:t>
            </a:r>
          </a:p>
          <a:p>
            <a:pPr>
              <a:lnSpc>
                <a:spcPct val="110000"/>
              </a:lnSpc>
              <a:defRPr/>
            </a:pPr>
            <a:r>
              <a:rPr lang="en-US" sz="2000" strike="sngStrike" dirty="0" smtClean="0"/>
              <a:t>At that meeting we will discuss whether, and what, topics can be scheduled in parallel in future meetings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There would still be at least two 6G sessions per meeting scheduled as a single stream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For example, to handle topics that have significant dependencies on them and to allow for cross-topic issue </a:t>
            </a:r>
            <a:r>
              <a:rPr lang="en-US" sz="1800" dirty="0" smtClean="0"/>
              <a:t>resolution</a:t>
            </a:r>
          </a:p>
          <a:p>
            <a:pPr>
              <a:lnSpc>
                <a:spcPct val="110000"/>
              </a:lnSpc>
              <a:defRPr/>
            </a:pPr>
            <a:r>
              <a:rPr lang="en-US" sz="2232" dirty="0" smtClean="0">
                <a:solidFill>
                  <a:srgbClr val="FF0000"/>
                </a:solidFill>
              </a:rPr>
              <a:t>SA2 work planning call January 8</a:t>
            </a:r>
            <a:r>
              <a:rPr lang="en-US" sz="2232" baseline="30000" dirty="0" smtClean="0">
                <a:solidFill>
                  <a:srgbClr val="FF0000"/>
                </a:solidFill>
              </a:rPr>
              <a:t>th</a:t>
            </a:r>
            <a:r>
              <a:rPr lang="en-US" sz="2232" dirty="0" smtClean="0">
                <a:solidFill>
                  <a:srgbClr val="FF0000"/>
                </a:solidFill>
              </a:rPr>
              <a:t>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>
                <a:solidFill>
                  <a:srgbClr val="FF0000"/>
                </a:solidFill>
              </a:rPr>
              <a:t>Chair to send out proposed session plan shortly after the Plenary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>
                <a:solidFill>
                  <a:srgbClr val="FF0000"/>
                </a:solidFill>
              </a:rPr>
              <a:t>For 6G and 5GA</a:t>
            </a:r>
            <a:endParaRPr lang="en-US" sz="18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3678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TEI20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12 TU’s are proposed for handling TEI20 items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Items filling </a:t>
            </a:r>
            <a:r>
              <a:rPr lang="en-US" sz="2000" dirty="0"/>
              <a:t>7</a:t>
            </a:r>
            <a:r>
              <a:rPr lang="en-US" sz="2000" dirty="0" smtClean="0"/>
              <a:t>.5 </a:t>
            </a:r>
            <a:r>
              <a:rPr lang="en-US" sz="2000" dirty="0"/>
              <a:t>TU’s </a:t>
            </a:r>
            <a:r>
              <a:rPr lang="en-US" sz="2000" dirty="0" smtClean="0"/>
              <a:t>have already been approved by SA Plenary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Items filling up to 4.5 TU’s will be discussed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Items noted in August 2025 are not encouraged to be re-submitted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Meeting by meeting plan:</a:t>
            </a:r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1800" b="1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557923"/>
              </p:ext>
            </p:extLst>
          </p:nvPr>
        </p:nvGraphicFramePr>
        <p:xfrm>
          <a:off x="744806" y="3644690"/>
          <a:ext cx="10509816" cy="2128653"/>
        </p:xfrm>
        <a:graphic>
          <a:graphicData uri="http://schemas.openxmlformats.org/drawingml/2006/table">
            <a:tbl>
              <a:tblPr/>
              <a:tblGrid>
                <a:gridCol w="1313727">
                  <a:extLst>
                    <a:ext uri="{9D8B030D-6E8A-4147-A177-3AD203B41FA5}">
                      <a16:colId xmlns:a16="http://schemas.microsoft.com/office/drawing/2014/main" val="1309987738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1556176697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963526384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3293627416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581542463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503110106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790500800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1925058346"/>
                    </a:ext>
                  </a:extLst>
                </a:gridCol>
              </a:tblGrid>
              <a:tr h="16668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524149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#170 </a:t>
                      </a:r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Fukuoka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</a:t>
                      </a:r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Goa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84079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80%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r>
                        <a:rPr lang="en-GB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100%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685728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information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SA2 approval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information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 for SA2 approval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96380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227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7191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sz="3600" dirty="0" smtClean="0">
                <a:solidFill>
                  <a:schemeClr val="tx1"/>
                </a:solidFill>
              </a:rPr>
              <a:t>Making use of January 2026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No SA2 meeting has been scheduled for January 2026</a:t>
            </a:r>
          </a:p>
          <a:p>
            <a:pPr>
              <a:lnSpc>
                <a:spcPct val="110000"/>
              </a:lnSpc>
              <a:defRPr/>
            </a:pPr>
            <a:endParaRPr lang="en-US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Proposal (for discussion)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Rapporteurs of Rel-20 study and work items to prepare agenda(s) for a conference call during the first 3 weeks, with email discussion also encouraged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800" dirty="0" smtClean="0"/>
              <a:t>The 6G study can have more than one CC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Rapporteurs of Rel-19 items (maintenance) to identify </a:t>
            </a:r>
            <a:r>
              <a:rPr lang="en-US" sz="2000" dirty="0" smtClean="0">
                <a:solidFill>
                  <a:srgbClr val="FF0000"/>
                </a:solidFill>
              </a:rPr>
              <a:t>any urgent </a:t>
            </a:r>
            <a:r>
              <a:rPr lang="en-US" sz="2000" dirty="0" smtClean="0"/>
              <a:t>topics for email discussion and for a conference call if </a:t>
            </a:r>
            <a:r>
              <a:rPr lang="en-US" sz="2000" dirty="0" smtClean="0"/>
              <a:t>needed </a:t>
            </a:r>
            <a:r>
              <a:rPr lang="en-US" sz="2000" dirty="0" smtClean="0">
                <a:solidFill>
                  <a:srgbClr val="FF0000"/>
                </a:solidFill>
              </a:rPr>
              <a:t>(Rel-20 CC’s have priority)</a:t>
            </a:r>
            <a:endParaRPr lang="en-US" sz="20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Email discussions to take place on the DISCUSSIONS email</a:t>
            </a: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301939"/>
              </p:ext>
            </p:extLst>
          </p:nvPr>
        </p:nvGraphicFramePr>
        <p:xfrm>
          <a:off x="895176" y="2041839"/>
          <a:ext cx="10324758" cy="152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0793">
                  <a:extLst>
                    <a:ext uri="{9D8B030D-6E8A-4147-A177-3AD203B41FA5}">
                      <a16:colId xmlns:a16="http://schemas.microsoft.com/office/drawing/2014/main" val="909731798"/>
                    </a:ext>
                  </a:extLst>
                </a:gridCol>
                <a:gridCol w="1720793">
                  <a:extLst>
                    <a:ext uri="{9D8B030D-6E8A-4147-A177-3AD203B41FA5}">
                      <a16:colId xmlns:a16="http://schemas.microsoft.com/office/drawing/2014/main" val="1819176248"/>
                    </a:ext>
                  </a:extLst>
                </a:gridCol>
                <a:gridCol w="1720793">
                  <a:extLst>
                    <a:ext uri="{9D8B030D-6E8A-4147-A177-3AD203B41FA5}">
                      <a16:colId xmlns:a16="http://schemas.microsoft.com/office/drawing/2014/main" val="3150024876"/>
                    </a:ext>
                  </a:extLst>
                </a:gridCol>
                <a:gridCol w="1720793">
                  <a:extLst>
                    <a:ext uri="{9D8B030D-6E8A-4147-A177-3AD203B41FA5}">
                      <a16:colId xmlns:a16="http://schemas.microsoft.com/office/drawing/2014/main" val="1280948869"/>
                    </a:ext>
                  </a:extLst>
                </a:gridCol>
                <a:gridCol w="1720793">
                  <a:extLst>
                    <a:ext uri="{9D8B030D-6E8A-4147-A177-3AD203B41FA5}">
                      <a16:colId xmlns:a16="http://schemas.microsoft.com/office/drawing/2014/main" val="1292294632"/>
                    </a:ext>
                  </a:extLst>
                </a:gridCol>
                <a:gridCol w="1720793">
                  <a:extLst>
                    <a:ext uri="{9D8B030D-6E8A-4147-A177-3AD203B41FA5}">
                      <a16:colId xmlns:a16="http://schemas.microsoft.com/office/drawing/2014/main" val="15838938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05</a:t>
                      </a:r>
                      <a:r>
                        <a:rPr lang="en-GB" sz="1600" baseline="0" dirty="0" smtClean="0"/>
                        <a:t> – 09 Jan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12 – 16</a:t>
                      </a:r>
                      <a:r>
                        <a:rPr lang="en-GB" sz="1600" baseline="0" dirty="0" smtClean="0"/>
                        <a:t> Jan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19 – 23 Jan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26 – 30 Jan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02 – 06 Feb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09 – 13</a:t>
                      </a:r>
                      <a:r>
                        <a:rPr lang="en-GB" sz="1600" baseline="0" dirty="0" smtClean="0"/>
                        <a:t> Feb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168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Submission deadline 30 Jan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smtClean="0"/>
                        <a:t>SA2#173</a:t>
                      </a:r>
                      <a:endParaRPr lang="en-GB" sz="16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96990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Conference calls </a:t>
                      </a:r>
                      <a:r>
                        <a:rPr lang="en-GB" sz="1600" dirty="0" smtClean="0">
                          <a:solidFill>
                            <a:srgbClr val="FF0000"/>
                          </a:solidFill>
                        </a:rPr>
                        <a:t>(starting 07 </a:t>
                      </a:r>
                      <a:r>
                        <a:rPr lang="en-GB" sz="1600" dirty="0" smtClean="0">
                          <a:solidFill>
                            <a:srgbClr val="FF0000"/>
                          </a:solidFill>
                        </a:rPr>
                        <a:t>Jan)</a:t>
                      </a:r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Conference calls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Conference</a:t>
                      </a:r>
                      <a:r>
                        <a:rPr lang="en-GB" sz="1600" baseline="0" dirty="0" smtClean="0"/>
                        <a:t> calls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Conference calls (except 30 Jan)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Post-deadline</a:t>
                      </a:r>
                      <a:r>
                        <a:rPr lang="en-GB" sz="1600" baseline="0" dirty="0" smtClean="0"/>
                        <a:t> conference calls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GB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23260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2863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Upcoming meetings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163778</TotalTime>
  <Words>1268</Words>
  <Application>Microsoft Office PowerPoint</Application>
  <PresentationFormat>Widescreen</PresentationFormat>
  <Paragraphs>247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SA2 and SA meeting dates for 2025 and 2026</vt:lpstr>
      <vt:lpstr>Rel-20 planning – 5G Advanced</vt:lpstr>
      <vt:lpstr>Rel-20 planning – 5G Advanced</vt:lpstr>
      <vt:lpstr>Rel-20 planning – 6G</vt:lpstr>
      <vt:lpstr>Rel-20 planning – 6G</vt:lpstr>
      <vt:lpstr>Rel-20 planning – TEI20</vt:lpstr>
      <vt:lpstr>Making use of January 2026</vt:lpstr>
      <vt:lpstr>Upcoming meetings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1182</cp:revision>
  <cp:lastPrinted>2025-11-04T13:50:26Z</cp:lastPrinted>
  <dcterms:created xsi:type="dcterms:W3CDTF">2018-05-24T11:49:12Z</dcterms:created>
  <dcterms:modified xsi:type="dcterms:W3CDTF">2025-11-20T01:28:12Z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